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6" r:id="rId6"/>
    <p:sldId id="261" r:id="rId7"/>
    <p:sldId id="273" r:id="rId8"/>
    <p:sldId id="285" r:id="rId9"/>
    <p:sldId id="270" r:id="rId10"/>
    <p:sldId id="271" r:id="rId11"/>
    <p:sldId id="287" r:id="rId12"/>
    <p:sldId id="265" r:id="rId13"/>
    <p:sldId id="278" r:id="rId14"/>
    <p:sldId id="284" r:id="rId15"/>
    <p:sldId id="279" r:id="rId16"/>
    <p:sldId id="286" r:id="rId17"/>
    <p:sldId id="264" r:id="rId18"/>
    <p:sldId id="277" r:id="rId19"/>
    <p:sldId id="283" r:id="rId20"/>
  </p:sldIdLst>
  <p:sldSz cx="18288000" cy="10287000"/>
  <p:notesSz cx="6858000" cy="9144000"/>
  <p:embeddedFontLst>
    <p:embeddedFont>
      <p:font typeface="Pretendard Bold" panose="020B0600000101010101" charset="-127"/>
      <p:bold r:id="rId22"/>
    </p:embeddedFont>
    <p:embeddedFont>
      <p:font typeface="Pretendard Medium" panose="020B0600000101010101" charset="-127"/>
      <p:bold r:id="rId23"/>
    </p:embeddedFont>
    <p:embeddedFont>
      <p:font typeface="Pretendard Regular" panose="020B0600000101010101" charset="-127"/>
      <p:regular r:id="rId24"/>
    </p:embeddedFont>
    <p:embeddedFont>
      <p:font typeface="Pretendard SemiBold" panose="020B0600000101010101" charset="-127"/>
      <p:bold r:id="rId25"/>
    </p:embeddedFont>
    <p:embeddedFont>
      <p:font typeface="Noto Sans KR" panose="020B0200000000000000" pitchFamily="50" charset="-127"/>
      <p:regular r:id="rId26"/>
      <p:bold r:id="rId27"/>
    </p:embeddedFont>
    <p:embeddedFont>
      <p:font typeface="Noto Sans KR SemiBold" panose="020B0200000000000000" pitchFamily="50" charset="-1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03" autoAdjust="0"/>
    <p:restoredTop sz="94622" autoAdjust="0"/>
  </p:normalViewPr>
  <p:slideViewPr>
    <p:cSldViewPr>
      <p:cViewPr varScale="1">
        <p:scale>
          <a:sx n="72" d="100"/>
          <a:sy n="72" d="100"/>
        </p:scale>
        <p:origin x="68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91615D-9289-424F-A535-C5230C583C34}" type="datetimeFigureOut">
              <a:rPr lang="ko-KR" altLang="en-US" smtClean="0"/>
              <a:t>2025-10-12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D32ECE-8725-4756-B528-FE15C947D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033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32ECE-8725-4756-B528-FE15C947D1E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064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D32ECE-8725-4756-B528-FE15C947D1E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936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D32ECE-8725-4756-B528-FE15C947D1E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087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44600" y="3302000"/>
            <a:ext cx="15671800" cy="297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9000" b="0" i="0" u="none" strike="noStrike" dirty="0" err="1">
                <a:solidFill>
                  <a:srgbClr val="0063BA"/>
                </a:solidFill>
                <a:ea typeface="Pretendard Bold"/>
              </a:rPr>
              <a:t>동서울대학교</a:t>
            </a:r>
            <a:r>
              <a:rPr lang="en-US" sz="90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 dirty="0">
                <a:solidFill>
                  <a:srgbClr val="0063BA"/>
                </a:solidFill>
                <a:ea typeface="Pretendard Bold"/>
              </a:rPr>
              <a:t>학사관리</a:t>
            </a:r>
            <a:r>
              <a:rPr lang="en-US" sz="90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 dirty="0">
                <a:solidFill>
                  <a:srgbClr val="0063BA"/>
                </a:solidFill>
                <a:ea typeface="Pretendard Bold"/>
              </a:rPr>
              <a:t>시스템</a:t>
            </a:r>
            <a:r>
              <a:rPr lang="en-US" sz="90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 dirty="0">
                <a:solidFill>
                  <a:srgbClr val="0063BA"/>
                </a:solidFill>
                <a:ea typeface="Pretendard Bold"/>
              </a:rPr>
              <a:t>개선</a:t>
            </a:r>
            <a:r>
              <a:rPr lang="en-US" sz="90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 dirty="0">
                <a:solidFill>
                  <a:srgbClr val="0063BA"/>
                </a:solidFill>
                <a:ea typeface="Pretendard Bold"/>
              </a:rPr>
              <a:t>프로젝트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20800" y="6515100"/>
            <a:ext cx="155067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2500" b="0" i="0" u="none" strike="noStrike" dirty="0">
                <a:solidFill>
                  <a:srgbClr val="000000"/>
                </a:solidFill>
                <a:ea typeface="Pretendard Regular"/>
              </a:rPr>
              <a:t>기존 </a:t>
            </a:r>
            <a:r>
              <a:rPr lang="ko-KR" sz="2500" b="0" i="0" u="none" strike="noStrike" dirty="0">
                <a:solidFill>
                  <a:srgbClr val="000000"/>
                </a:solidFill>
                <a:ea typeface="Pretendard Regular"/>
              </a:rPr>
              <a:t>학사관리</a:t>
            </a:r>
            <a:r>
              <a:rPr lang="en-US" sz="25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altLang="en-US" sz="2500" b="0" i="0" u="none" strike="noStrike" dirty="0">
                <a:solidFill>
                  <a:srgbClr val="000000"/>
                </a:solidFill>
                <a:latin typeface="Pretendard Regular"/>
              </a:rPr>
              <a:t>시스템보다 향상된 학사관리 시스템 구현</a:t>
            </a:r>
            <a:endParaRPr lang="ko-KR" sz="2500" b="0" i="0" u="none" strike="noStrike" dirty="0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9588500"/>
            <a:ext cx="16903700" cy="12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73B097-2E7E-15D9-0D67-7B9B25B9789C}"/>
              </a:ext>
            </a:extLst>
          </p:cNvPr>
          <p:cNvSpPr txBox="1"/>
          <p:nvPr/>
        </p:nvSpPr>
        <p:spPr>
          <a:xfrm>
            <a:off x="8871916" y="9364017"/>
            <a:ext cx="404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</a:t>
            </a:r>
            <a:endParaRPr lang="ko-KR" alt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98500" y="1244600"/>
            <a:ext cx="7340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데이터베이스 테이블 설계</a:t>
            </a:r>
            <a:endParaRPr lang="en-US" sz="4200" b="0" i="0" u="none" strike="noStrike" dirty="0">
              <a:solidFill>
                <a:srgbClr val="0063BA"/>
              </a:solidFill>
              <a:latin typeface="Pretendard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9E74459-FFFF-387A-BCBF-7150E689A2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665" y="1993901"/>
            <a:ext cx="13573735" cy="75190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9B69F1-827C-EB29-CA41-176A9AB0E8AE}"/>
              </a:ext>
            </a:extLst>
          </p:cNvPr>
          <p:cNvSpPr txBox="1"/>
          <p:nvPr/>
        </p:nvSpPr>
        <p:spPr>
          <a:xfrm>
            <a:off x="8661883" y="9649767"/>
            <a:ext cx="96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10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08784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2476500"/>
            <a:ext cx="14300200" cy="1498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128000" y="4241800"/>
            <a:ext cx="95250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altLang="en-US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범용적으로 사용할 수 있게 한다</a:t>
            </a:r>
            <a:r>
              <a:rPr lang="en-US" altLang="ko-KR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.</a:t>
            </a:r>
            <a:endParaRPr lang="en-US" sz="2200" b="0" i="0" u="none" strike="noStrike" dirty="0">
              <a:solidFill>
                <a:srgbClr val="000000"/>
              </a:solidFill>
              <a:latin typeface="Pretendard Regular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302000" y="46355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altLang="en-US" sz="2400" dirty="0">
                <a:solidFill>
                  <a:srgbClr val="000000"/>
                </a:solidFill>
                <a:ea typeface="Pretendard Medium"/>
              </a:rPr>
              <a:t>성능 요구사항</a:t>
            </a:r>
            <a:endParaRPr lang="ko-KR" sz="2400" b="0" i="0" u="none" strike="noStrike" dirty="0">
              <a:solidFill>
                <a:srgbClr val="000000"/>
              </a:solidFill>
              <a:ea typeface="Pretendard Medium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24511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3975100"/>
            <a:ext cx="1430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5664200"/>
            <a:ext cx="14300200" cy="127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8089900" y="5930900"/>
            <a:ext cx="95250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- 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사용자가 해당 </a:t>
            </a: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URL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을 입력하면 메인 포털로 연결되도록 구성한다</a:t>
            </a: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.</a:t>
            </a:r>
            <a:endParaRPr lang="en-US" sz="2200" b="0" i="0" u="none" strike="noStrike" dirty="0">
              <a:solidFill>
                <a:srgbClr val="000000"/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302000" y="63119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 dirty="0">
                <a:solidFill>
                  <a:srgbClr val="000000"/>
                </a:solidFill>
                <a:ea typeface="Pretendard Medium"/>
              </a:rPr>
              <a:t>웹사이트</a:t>
            </a:r>
            <a:r>
              <a:rPr lang="en-US" sz="2400" b="0" i="0" u="none" strike="noStrike" dirty="0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 dirty="0">
                <a:solidFill>
                  <a:srgbClr val="000000"/>
                </a:solidFill>
                <a:ea typeface="Pretendard Medium"/>
              </a:rPr>
              <a:t>통신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7340600"/>
            <a:ext cx="14300200" cy="127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8053457" y="7620000"/>
            <a:ext cx="107696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altLang="ko-KR" sz="2200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en-US" altLang="ko-KR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30GB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정도의</a:t>
            </a:r>
            <a:r>
              <a:rPr lang="en-US" altLang="ko-KR" sz="2200" b="0" i="0" u="none" strike="noStrike" dirty="0">
                <a:solidFill>
                  <a:srgbClr val="000000"/>
                </a:solidFill>
                <a:ea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저장공간을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확보한다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302000" y="80010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서버</a:t>
            </a:r>
            <a:r>
              <a:rPr lang="en-US" sz="24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하드웨어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9042400"/>
            <a:ext cx="14300200" cy="127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698500" y="1244600"/>
            <a:ext cx="3784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통신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하드웨어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934200" y="2959100"/>
            <a:ext cx="6210300" cy="55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클라이언트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통신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서버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하드웨어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구성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DD8BD1F-4CC8-92C4-308E-3691F49B48FC}"/>
              </a:ext>
            </a:extLst>
          </p:cNvPr>
          <p:cNvSpPr txBox="1"/>
          <p:nvPr/>
        </p:nvSpPr>
        <p:spPr>
          <a:xfrm>
            <a:off x="8763000" y="9586267"/>
            <a:ext cx="96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11</a:t>
            </a:r>
            <a:endParaRPr lang="ko-KR" altLang="en-US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89665" y="1114481"/>
            <a:ext cx="64643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4400" dirty="0">
                <a:solidFill>
                  <a:srgbClr val="0063BA"/>
                </a:solidFill>
                <a:ea typeface="Pretendard SemiBold"/>
              </a:rPr>
              <a:t>현재 작업 현황</a:t>
            </a:r>
            <a:endParaRPr lang="ko-KR" altLang="ko-KR" sz="4400" dirty="0">
              <a:solidFill>
                <a:srgbClr val="0063BA"/>
              </a:solidFill>
              <a:ea typeface="Pretendard SemiBold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E6EA940-E63F-A1CA-F372-E49BA03453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863781"/>
            <a:ext cx="12336655" cy="74916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DB7B6E-1AEA-BFE3-BD92-9C28CC4F1815}"/>
              </a:ext>
            </a:extLst>
          </p:cNvPr>
          <p:cNvSpPr txBox="1"/>
          <p:nvPr/>
        </p:nvSpPr>
        <p:spPr>
          <a:xfrm>
            <a:off x="8763000" y="9586267"/>
            <a:ext cx="96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12</a:t>
            </a:r>
            <a:endParaRPr lang="ko-KR" altLang="en-US" sz="2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16CD0C-F66D-D2A0-2F76-B06E600DF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07912A8-6537-9B37-FE64-079B65CDD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125F8FF5-DC0A-C731-9F8D-1033F6411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F4414158-8C8B-73DD-8AE3-129CA310B4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5F437968-2AA0-24F9-47D9-966C11FEA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8" name="TextBox 4">
            <a:extLst>
              <a:ext uri="{FF2B5EF4-FFF2-40B4-BE49-F238E27FC236}">
                <a16:creationId xmlns:a16="http://schemas.microsoft.com/office/drawing/2014/main" id="{CE8CCCFC-A7E8-3CFB-3296-BDFCA895DA5A}"/>
              </a:ext>
            </a:extLst>
          </p:cNvPr>
          <p:cNvSpPr txBox="1"/>
          <p:nvPr/>
        </p:nvSpPr>
        <p:spPr>
          <a:xfrm>
            <a:off x="762000" y="721691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altLang="en-US" sz="3200" dirty="0">
                <a:solidFill>
                  <a:srgbClr val="0063BA"/>
                </a:solidFill>
                <a:ea typeface="Pretendard SemiBold"/>
              </a:rPr>
              <a:t>현재 작업 현황</a:t>
            </a:r>
            <a:endParaRPr lang="ko-KR" sz="32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FF97113-D8AC-4BF6-D52D-BFD4C649DC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35" y="1259509"/>
            <a:ext cx="16699051" cy="7892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8F7FC7-63B9-7930-A65C-4AD85856EE91}"/>
              </a:ext>
            </a:extLst>
          </p:cNvPr>
          <p:cNvSpPr txBox="1"/>
          <p:nvPr/>
        </p:nvSpPr>
        <p:spPr>
          <a:xfrm>
            <a:off x="8763000" y="9586267"/>
            <a:ext cx="96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13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07112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BF9C5B-59AB-034B-07DD-DDEA93D29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6674869-CFD2-C18D-1AF8-573375BFC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1312D49E-BE2B-2625-C8B5-BC44AA143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95253A5D-FFB4-37CF-4AD1-13316C8E4C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1F8790DA-0599-1E3A-7C4C-5004BE02B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8" name="TextBox 4">
            <a:extLst>
              <a:ext uri="{FF2B5EF4-FFF2-40B4-BE49-F238E27FC236}">
                <a16:creationId xmlns:a16="http://schemas.microsoft.com/office/drawing/2014/main" id="{2B9BBA97-CBDB-4AFD-9B15-C504AE220654}"/>
              </a:ext>
            </a:extLst>
          </p:cNvPr>
          <p:cNvSpPr txBox="1"/>
          <p:nvPr/>
        </p:nvSpPr>
        <p:spPr>
          <a:xfrm>
            <a:off x="762000" y="721691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altLang="en-US" sz="3200" dirty="0">
                <a:solidFill>
                  <a:srgbClr val="0063BA"/>
                </a:solidFill>
                <a:ea typeface="Pretendard SemiBold"/>
              </a:rPr>
              <a:t>현재 작업 현황</a:t>
            </a:r>
            <a:endParaRPr lang="ko-KR" sz="32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7E29600-ACC0-268D-FFB2-87DD794B5F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035313"/>
            <a:ext cx="13106400" cy="70104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27C993C-4912-7C0D-2DC9-70E0349747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9800" y="2030343"/>
            <a:ext cx="4114800" cy="40882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F6874F0-0B1F-1787-C362-920AFA07C9DB}"/>
              </a:ext>
            </a:extLst>
          </p:cNvPr>
          <p:cNvSpPr txBox="1"/>
          <p:nvPr/>
        </p:nvSpPr>
        <p:spPr>
          <a:xfrm>
            <a:off x="4800600" y="1420696"/>
            <a:ext cx="3581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출석 입력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58B0EF-F488-EBA7-5B9E-CAE9EEF252BC}"/>
              </a:ext>
            </a:extLst>
          </p:cNvPr>
          <p:cNvSpPr txBox="1"/>
          <p:nvPr/>
        </p:nvSpPr>
        <p:spPr>
          <a:xfrm>
            <a:off x="13639800" y="1384012"/>
            <a:ext cx="30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학생 정보 창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9EF988-CE61-E3BE-42C2-AE9786DD1EAC}"/>
              </a:ext>
            </a:extLst>
          </p:cNvPr>
          <p:cNvSpPr txBox="1"/>
          <p:nvPr/>
        </p:nvSpPr>
        <p:spPr>
          <a:xfrm>
            <a:off x="8763000" y="9586267"/>
            <a:ext cx="96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14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02535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C116D-A596-8246-4846-510207208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0248F42-3CBD-3189-5336-5BCBAB123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8EE3F508-8DC3-69A1-450C-10A573C9B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33AF954-9448-6C2D-0BD0-B49E17353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55AC272E-033B-F386-4564-48B85F4F8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8" name="TextBox 4">
            <a:extLst>
              <a:ext uri="{FF2B5EF4-FFF2-40B4-BE49-F238E27FC236}">
                <a16:creationId xmlns:a16="http://schemas.microsoft.com/office/drawing/2014/main" id="{25B733F1-5F1A-C945-5AC1-C2BDFD299694}"/>
              </a:ext>
            </a:extLst>
          </p:cNvPr>
          <p:cNvSpPr txBox="1"/>
          <p:nvPr/>
        </p:nvSpPr>
        <p:spPr>
          <a:xfrm>
            <a:off x="762000" y="721691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altLang="en-US" sz="3200" dirty="0">
                <a:solidFill>
                  <a:srgbClr val="0063BA"/>
                </a:solidFill>
                <a:ea typeface="Pretendard SemiBold"/>
              </a:rPr>
              <a:t>현재 작업 현황</a:t>
            </a:r>
            <a:endParaRPr lang="ko-KR" sz="32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F5E9BEB-8310-1CE3-4D1F-031ED53A1E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324100"/>
            <a:ext cx="8017565" cy="601289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86065B1-75EB-7EA8-15B5-5CFFB13034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2215686"/>
            <a:ext cx="8534400" cy="61321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9C2CDE-2AC1-DBEF-4BCE-B8120A3F90FE}"/>
              </a:ext>
            </a:extLst>
          </p:cNvPr>
          <p:cNvSpPr txBox="1"/>
          <p:nvPr/>
        </p:nvSpPr>
        <p:spPr>
          <a:xfrm>
            <a:off x="3581400" y="1686052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성적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97C8D5-3ED6-FD1B-8141-E3019F20391E}"/>
              </a:ext>
            </a:extLst>
          </p:cNvPr>
          <p:cNvSpPr txBox="1"/>
          <p:nvPr/>
        </p:nvSpPr>
        <p:spPr>
          <a:xfrm>
            <a:off x="11963400" y="1615959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휴학 및 복학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DE74FC-A648-1FAE-7134-599DB0E483CE}"/>
              </a:ext>
            </a:extLst>
          </p:cNvPr>
          <p:cNvSpPr txBox="1"/>
          <p:nvPr/>
        </p:nvSpPr>
        <p:spPr>
          <a:xfrm>
            <a:off x="8763000" y="9586267"/>
            <a:ext cx="96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15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169550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7D0F3A-093D-00AD-71C9-93012804E5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031CD0B-1E10-024D-0510-91B254FED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90A0132F-D2F0-C98A-2B14-3A3D23818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42AA3535-72FA-AD82-DEEF-D6F1A7EB2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735D4DE3-182C-B75A-EB64-D15E6BD628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8" name="TextBox 4">
            <a:extLst>
              <a:ext uri="{FF2B5EF4-FFF2-40B4-BE49-F238E27FC236}">
                <a16:creationId xmlns:a16="http://schemas.microsoft.com/office/drawing/2014/main" id="{41C3326C-A2AC-9BC3-6AEA-062E8FCE5F16}"/>
              </a:ext>
            </a:extLst>
          </p:cNvPr>
          <p:cNvSpPr txBox="1"/>
          <p:nvPr/>
        </p:nvSpPr>
        <p:spPr>
          <a:xfrm>
            <a:off x="762000" y="721691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altLang="en-US" sz="3200" dirty="0">
                <a:solidFill>
                  <a:srgbClr val="0063BA"/>
                </a:solidFill>
                <a:ea typeface="Pretendard SemiBold"/>
              </a:rPr>
              <a:t>현재 작업 현황</a:t>
            </a:r>
            <a:endParaRPr lang="ko-KR" sz="32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A7CA09B-6C05-E2EA-A065-027DA5A733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933700"/>
            <a:ext cx="8361531" cy="517061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FEEFE57-3476-0FA7-CDB2-45EE8839144B}"/>
              </a:ext>
            </a:extLst>
          </p:cNvPr>
          <p:cNvSpPr txBox="1"/>
          <p:nvPr/>
        </p:nvSpPr>
        <p:spPr>
          <a:xfrm>
            <a:off x="381000" y="2087451"/>
            <a:ext cx="293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err="1">
                <a:latin typeface="Noto Sans KR SemiBold" panose="020B0200000000000000" pitchFamily="50" charset="-127"/>
                <a:ea typeface="Noto Sans KR SemiBold" panose="020B0200000000000000" pitchFamily="50" charset="-127"/>
              </a:rPr>
              <a:t>프론트엔드</a:t>
            </a:r>
            <a:r>
              <a:rPr lang="ko-KR" altLang="en-US" sz="2800" dirty="0">
                <a:latin typeface="Noto Sans KR SemiBold" panose="020B0200000000000000" pitchFamily="50" charset="-127"/>
                <a:ea typeface="Noto Sans KR SemiBold" panose="020B0200000000000000" pitchFamily="50" charset="-127"/>
              </a:rPr>
              <a:t> 요청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13798AA-C4C8-7827-4D95-413A9C7E4C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0" y="2891314"/>
            <a:ext cx="8361531" cy="51879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088C15-4954-B2ED-FF99-E6A7EEDB2608}"/>
              </a:ext>
            </a:extLst>
          </p:cNvPr>
          <p:cNvSpPr txBox="1"/>
          <p:nvPr/>
        </p:nvSpPr>
        <p:spPr>
          <a:xfrm>
            <a:off x="9144000" y="2140640"/>
            <a:ext cx="293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>
                <a:latin typeface="Noto Sans KR SemiBold" panose="020B0200000000000000" pitchFamily="50" charset="-127"/>
                <a:ea typeface="Noto Sans KR SemiBold" panose="020B0200000000000000" pitchFamily="50" charset="-127"/>
              </a:rPr>
              <a:t>백엔드</a:t>
            </a:r>
            <a:r>
              <a:rPr lang="ko-KR" altLang="en-US" sz="2800" dirty="0">
                <a:latin typeface="Noto Sans KR SemiBold" panose="020B0200000000000000" pitchFamily="50" charset="-127"/>
                <a:ea typeface="Noto Sans KR SemiBold" panose="020B0200000000000000" pitchFamily="50" charset="-127"/>
              </a:rPr>
              <a:t> 응답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70843-4818-3760-16E2-935FE761C17B}"/>
              </a:ext>
            </a:extLst>
          </p:cNvPr>
          <p:cNvSpPr txBox="1"/>
          <p:nvPr/>
        </p:nvSpPr>
        <p:spPr>
          <a:xfrm>
            <a:off x="8763000" y="9586267"/>
            <a:ext cx="96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16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2336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85800" y="825500"/>
            <a:ext cx="17030700" cy="749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프로젝트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일정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마일스톤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3098800"/>
            <a:ext cx="40640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6585" y="2309743"/>
            <a:ext cx="4051300" cy="7874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9283700" y="34671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분석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사용자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인터페이스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통신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 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3098800"/>
            <a:ext cx="4064000" cy="127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4488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 dirty="0">
                <a:solidFill>
                  <a:srgbClr val="000000"/>
                </a:solidFill>
                <a:latin typeface="Pretendard Medium"/>
              </a:rPr>
              <a:t>5~6</a:t>
            </a:r>
            <a:r>
              <a:rPr lang="ko-KR" sz="2500" b="0" i="0" u="none" strike="noStrike" dirty="0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90600" y="2311400"/>
            <a:ext cx="4051300" cy="7874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3665200" y="34671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데이터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베이스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설계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자바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스크립트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학습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-NEXT.JS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학습</a:t>
            </a:r>
          </a:p>
          <a:p>
            <a:pPr lvl="0" algn="ctr">
              <a:lnSpc>
                <a:spcPct val="116199"/>
              </a:lnSpc>
            </a:pPr>
            <a:endParaRPr lang="ko-KR" sz="2200" b="0" i="0" u="none" strike="noStrike" dirty="0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3098800"/>
            <a:ext cx="4064000" cy="127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38303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 dirty="0">
                <a:solidFill>
                  <a:srgbClr val="000000"/>
                </a:solidFill>
                <a:latin typeface="Pretendard Medium"/>
              </a:rPr>
              <a:t>6~7</a:t>
            </a:r>
            <a:r>
              <a:rPr lang="ko-KR" sz="2500" b="0" i="0" u="none" strike="noStrike" dirty="0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7600" y="2311400"/>
            <a:ext cx="4051300" cy="7874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4902200" y="34671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전</a:t>
            </a:r>
            <a:r>
              <a:rPr lang="ko-KR" altLang="en-US" sz="2200" b="0" i="0" u="none" strike="noStrike" dirty="0">
                <a:solidFill>
                  <a:srgbClr val="000000"/>
                </a:solidFill>
                <a:ea typeface="Pretendard Regular"/>
              </a:rPr>
              <a:t>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계획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일정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조율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-</a:t>
            </a:r>
            <a:r>
              <a:rPr lang="en-US" sz="2200" dirty="0">
                <a:solidFill>
                  <a:srgbClr val="000000"/>
                </a:solidFill>
                <a:latin typeface="Pretendard Regular"/>
              </a:rPr>
              <a:t>WBS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차트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구성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개발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환경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선택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3098800"/>
            <a:ext cx="4051300" cy="127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50673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4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2311400"/>
            <a:ext cx="4064000" cy="1270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2311400"/>
            <a:ext cx="4064000" cy="127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2311400"/>
            <a:ext cx="4064000" cy="127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2311400"/>
            <a:ext cx="4064000" cy="12700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6159500"/>
            <a:ext cx="4064000" cy="12700"/>
          </a:xfrm>
          <a:prstGeom prst="rect">
            <a:avLst/>
          </a:prstGeom>
        </p:spPr>
      </p:pic>
      <p:grpSp>
        <p:nvGrpSpPr>
          <p:cNvPr id="23" name="Group 2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4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2311400"/>
            <a:ext cx="4051300" cy="787400"/>
          </a:xfrm>
          <a:prstGeom prst="rect">
            <a:avLst/>
          </a:prstGeom>
        </p:spPr>
      </p:pic>
      <p:grpSp>
        <p:nvGrpSpPr>
          <p:cNvPr id="25" name="Group 2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6" name="TextBox 26"/>
          <p:cNvSpPr txBox="1"/>
          <p:nvPr/>
        </p:nvSpPr>
        <p:spPr>
          <a:xfrm>
            <a:off x="508000" y="3467100"/>
            <a:ext cx="4114800" cy="1168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주제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선택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팀원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구성</a:t>
            </a:r>
          </a:p>
          <a:p>
            <a:pPr lvl="0" algn="ctr">
              <a:lnSpc>
                <a:spcPct val="116199"/>
              </a:lnSpc>
            </a:pPr>
            <a:endParaRPr lang="ko-KR" sz="2200" b="0" i="0" u="none" strike="noStrike">
              <a:solidFill>
                <a:srgbClr val="000000"/>
              </a:solidFill>
              <a:ea typeface="Pretendard Regular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6731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 dirty="0">
                <a:solidFill>
                  <a:srgbClr val="000000"/>
                </a:solidFill>
                <a:latin typeface="Pretendard Medium"/>
              </a:rPr>
              <a:t>3</a:t>
            </a:r>
            <a:r>
              <a:rPr lang="ko-KR" sz="2500" b="0" i="0" u="none" strike="noStrike" dirty="0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6146800"/>
            <a:ext cx="4064000" cy="12700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6134100"/>
            <a:ext cx="4051300" cy="127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6159500"/>
            <a:ext cx="4064000" cy="12700"/>
          </a:xfrm>
          <a:prstGeom prst="rect">
            <a:avLst/>
          </a:prstGeom>
        </p:spPr>
      </p:pic>
      <p:grpSp>
        <p:nvGrpSpPr>
          <p:cNvPr id="31" name="Group 3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2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7048500"/>
            <a:ext cx="4064000" cy="12700"/>
          </a:xfrm>
          <a:prstGeom prst="rect">
            <a:avLst/>
          </a:prstGeom>
        </p:spPr>
      </p:pic>
      <p:pic>
        <p:nvPicPr>
          <p:cNvPr id="33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66585" y="6261100"/>
            <a:ext cx="4051300" cy="787400"/>
          </a:xfrm>
          <a:prstGeom prst="rect">
            <a:avLst/>
          </a:prstGeom>
        </p:spPr>
      </p:pic>
      <p:sp>
        <p:nvSpPr>
          <p:cNvPr id="34" name="TextBox 34"/>
          <p:cNvSpPr txBox="1"/>
          <p:nvPr/>
        </p:nvSpPr>
        <p:spPr>
          <a:xfrm>
            <a:off x="9283700" y="7429500"/>
            <a:ext cx="4114800" cy="2349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endParaRPr lang="ko-KR" sz="2200" b="0" i="0" u="none" strike="noStrike" dirty="0">
              <a:solidFill>
                <a:srgbClr val="000000"/>
              </a:solidFill>
              <a:ea typeface="Pretendard Regular"/>
            </a:endParaRPr>
          </a:p>
          <a:p>
            <a:pPr lvl="0" algn="ctr">
              <a:lnSpc>
                <a:spcPct val="116199"/>
              </a:lnSpc>
            </a:pPr>
            <a:endParaRPr lang="ko-KR" sz="2200" b="0" i="0" u="none" strike="noStrike" dirty="0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35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7048500"/>
            <a:ext cx="4064000" cy="12700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94488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altLang="ko-KR" sz="2500" dirty="0">
                <a:solidFill>
                  <a:srgbClr val="000000"/>
                </a:solidFill>
                <a:latin typeface="Pretendard Medium"/>
                <a:ea typeface="Pretendard Medium"/>
              </a:rPr>
              <a:t>10</a:t>
            </a:r>
            <a:r>
              <a:rPr lang="ko-KR" sz="2500" b="0" i="0" u="none" strike="noStrike" dirty="0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37" name="Picture 3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03300" y="6261100"/>
            <a:ext cx="4051300" cy="787400"/>
          </a:xfrm>
          <a:prstGeom prst="rect">
            <a:avLst/>
          </a:prstGeom>
        </p:spPr>
      </p:pic>
      <p:pic>
        <p:nvPicPr>
          <p:cNvPr id="39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7048500"/>
            <a:ext cx="4064000" cy="12700"/>
          </a:xfrm>
          <a:prstGeom prst="rect">
            <a:avLst/>
          </a:prstGeom>
        </p:spPr>
      </p:pic>
      <p:sp>
        <p:nvSpPr>
          <p:cNvPr id="40" name="TextBox 40"/>
          <p:cNvSpPr txBox="1"/>
          <p:nvPr/>
        </p:nvSpPr>
        <p:spPr>
          <a:xfrm>
            <a:off x="138303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 dirty="0">
                <a:solidFill>
                  <a:srgbClr val="000000"/>
                </a:solidFill>
                <a:latin typeface="Pretendard Medium"/>
              </a:rPr>
              <a:t>11</a:t>
            </a:r>
            <a:r>
              <a:rPr lang="ko-KR" sz="2500" b="0" i="0" u="none" strike="noStrike" dirty="0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41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7600" y="6261100"/>
            <a:ext cx="4051300" cy="787400"/>
          </a:xfrm>
          <a:prstGeom prst="rect">
            <a:avLst/>
          </a:prstGeom>
        </p:spPr>
      </p:pic>
      <p:sp>
        <p:nvSpPr>
          <p:cNvPr id="42" name="TextBox 42"/>
          <p:cNvSpPr txBox="1"/>
          <p:nvPr/>
        </p:nvSpPr>
        <p:spPr>
          <a:xfrm>
            <a:off x="9118600" y="74295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출결관리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성적관리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과제관리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구현</a:t>
            </a:r>
          </a:p>
        </p:txBody>
      </p:sp>
      <p:pic>
        <p:nvPicPr>
          <p:cNvPr id="43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7048500"/>
            <a:ext cx="4051300" cy="12700"/>
          </a:xfrm>
          <a:prstGeom prst="rect">
            <a:avLst/>
          </a:prstGeom>
        </p:spPr>
      </p:pic>
      <p:sp>
        <p:nvSpPr>
          <p:cNvPr id="44" name="TextBox 44"/>
          <p:cNvSpPr txBox="1"/>
          <p:nvPr/>
        </p:nvSpPr>
        <p:spPr>
          <a:xfrm>
            <a:off x="50673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altLang="ko-KR" sz="2500" b="0" i="0" u="none" strike="noStrike" dirty="0">
                <a:solidFill>
                  <a:srgbClr val="000000"/>
                </a:solidFill>
                <a:latin typeface="Pretendard Medium"/>
                <a:ea typeface="Pretendard Medium"/>
              </a:rPr>
              <a:t>9</a:t>
            </a:r>
            <a:r>
              <a:rPr lang="ko-KR" sz="2500" b="0" i="0" u="none" strike="noStrike" dirty="0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45" name="Picture 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6261100"/>
            <a:ext cx="4064000" cy="12700"/>
          </a:xfrm>
          <a:prstGeom prst="rect">
            <a:avLst/>
          </a:prstGeom>
        </p:spPr>
      </p:pic>
      <p:pic>
        <p:nvPicPr>
          <p:cNvPr id="46" name="Picture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6261100"/>
            <a:ext cx="4064000" cy="12700"/>
          </a:xfrm>
          <a:prstGeom prst="rect">
            <a:avLst/>
          </a:prstGeom>
        </p:spPr>
      </p:pic>
      <p:pic>
        <p:nvPicPr>
          <p:cNvPr id="47" name="Picture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6261100"/>
            <a:ext cx="4064000" cy="12700"/>
          </a:xfrm>
          <a:prstGeom prst="rect">
            <a:avLst/>
          </a:prstGeom>
        </p:spPr>
      </p:pic>
      <p:pic>
        <p:nvPicPr>
          <p:cNvPr id="48" name="Picture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6261100"/>
            <a:ext cx="4064000" cy="12700"/>
          </a:xfrm>
          <a:prstGeom prst="rect">
            <a:avLst/>
          </a:prstGeom>
        </p:spPr>
      </p:pic>
      <p:pic>
        <p:nvPicPr>
          <p:cNvPr id="49" name="Picture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9180443"/>
            <a:ext cx="4064000" cy="12700"/>
          </a:xfrm>
          <a:prstGeom prst="rect">
            <a:avLst/>
          </a:prstGeom>
        </p:spPr>
      </p:pic>
      <p:grpSp>
        <p:nvGrpSpPr>
          <p:cNvPr id="50" name="Group 50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51" name="Picture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6261100"/>
            <a:ext cx="4051300" cy="787400"/>
          </a:xfrm>
          <a:prstGeom prst="rect">
            <a:avLst/>
          </a:prstGeom>
        </p:spPr>
      </p:pic>
      <p:grpSp>
        <p:nvGrpSpPr>
          <p:cNvPr id="52" name="Group 5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53" name="TextBox 53"/>
          <p:cNvSpPr txBox="1"/>
          <p:nvPr/>
        </p:nvSpPr>
        <p:spPr>
          <a:xfrm>
            <a:off x="508000" y="7429500"/>
            <a:ext cx="41148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클래스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설계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6731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altLang="ko-KR" sz="2500" dirty="0">
                <a:solidFill>
                  <a:srgbClr val="000000"/>
                </a:solidFill>
                <a:latin typeface="Pretendard Medium"/>
                <a:ea typeface="Pretendard Medium"/>
              </a:rPr>
              <a:t>8</a:t>
            </a:r>
            <a:r>
              <a:rPr lang="ko-KR" sz="2500" b="0" i="0" u="none" strike="noStrike" dirty="0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55" name="Picture 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470" y="9156700"/>
            <a:ext cx="4064000" cy="12700"/>
          </a:xfrm>
          <a:prstGeom prst="rect">
            <a:avLst/>
          </a:prstGeom>
        </p:spPr>
      </p:pic>
      <p:pic>
        <p:nvPicPr>
          <p:cNvPr id="56" name="Picture 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9169400"/>
            <a:ext cx="4051300" cy="12700"/>
          </a:xfrm>
          <a:prstGeom prst="rect">
            <a:avLst/>
          </a:prstGeom>
        </p:spPr>
      </p:pic>
      <p:pic>
        <p:nvPicPr>
          <p:cNvPr id="57" name="Picture 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9182100"/>
            <a:ext cx="4064000" cy="12700"/>
          </a:xfrm>
          <a:prstGeom prst="rect">
            <a:avLst/>
          </a:prstGeom>
        </p:spPr>
      </p:pic>
      <p:sp>
        <p:nvSpPr>
          <p:cNvPr id="58" name="TextBox 53">
            <a:extLst>
              <a:ext uri="{FF2B5EF4-FFF2-40B4-BE49-F238E27FC236}">
                <a16:creationId xmlns:a16="http://schemas.microsoft.com/office/drawing/2014/main" id="{2C99D300-5DDA-80F0-DC05-466397E4716D}"/>
              </a:ext>
            </a:extLst>
          </p:cNvPr>
          <p:cNvSpPr txBox="1"/>
          <p:nvPr/>
        </p:nvSpPr>
        <p:spPr>
          <a:xfrm>
            <a:off x="4787900" y="7442200"/>
            <a:ext cx="41148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en-US" sz="2200" dirty="0" err="1">
                <a:solidFill>
                  <a:srgbClr val="000000"/>
                </a:solidFill>
                <a:latin typeface="Pretendard Regular"/>
              </a:rPr>
              <a:t>db</a:t>
            </a:r>
            <a:r>
              <a:rPr lang="ko-KR" altLang="en-US" sz="2200" dirty="0">
                <a:solidFill>
                  <a:srgbClr val="000000"/>
                </a:solidFill>
                <a:latin typeface="Pretendard Regular"/>
              </a:rPr>
              <a:t>설계</a:t>
            </a:r>
            <a:endParaRPr lang="en-US" altLang="ko-KR" sz="2200" dirty="0">
              <a:solidFill>
                <a:srgbClr val="000000"/>
              </a:solidFill>
              <a:latin typeface="Pretendard Regular"/>
            </a:endParaRP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메인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로직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구성</a:t>
            </a:r>
          </a:p>
        </p:txBody>
      </p:sp>
      <p:sp>
        <p:nvSpPr>
          <p:cNvPr id="59" name="TextBox 34">
            <a:extLst>
              <a:ext uri="{FF2B5EF4-FFF2-40B4-BE49-F238E27FC236}">
                <a16:creationId xmlns:a16="http://schemas.microsoft.com/office/drawing/2014/main" id="{9A4A93DA-FD60-3C42-BB60-B8059A6745EE}"/>
              </a:ext>
            </a:extLst>
          </p:cNvPr>
          <p:cNvSpPr txBox="1"/>
          <p:nvPr/>
        </p:nvSpPr>
        <p:spPr>
          <a:xfrm>
            <a:off x="13665200" y="7442200"/>
            <a:ext cx="4114800" cy="2349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휴학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복학처리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개인정보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관리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메신저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커뮤니티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endParaRPr lang="ko-KR" sz="2200" b="0" i="0" u="none" strike="noStrike" dirty="0">
              <a:solidFill>
                <a:srgbClr val="000000"/>
              </a:solidFill>
              <a:ea typeface="Pretendard Regular"/>
            </a:endParaRPr>
          </a:p>
          <a:p>
            <a:pPr lvl="0" algn="ctr">
              <a:lnSpc>
                <a:spcPct val="116199"/>
              </a:lnSpc>
            </a:pPr>
            <a:endParaRPr lang="ko-KR" sz="2200" b="0" i="0" u="none" strike="noStrike" dirty="0">
              <a:solidFill>
                <a:srgbClr val="000000"/>
              </a:solidFill>
              <a:ea typeface="Pretendard Regular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DB3BFAE-809A-ED5E-E56A-A089E370C3C8}"/>
              </a:ext>
            </a:extLst>
          </p:cNvPr>
          <p:cNvSpPr txBox="1"/>
          <p:nvPr/>
        </p:nvSpPr>
        <p:spPr>
          <a:xfrm>
            <a:off x="8731181" y="9670174"/>
            <a:ext cx="96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17</a:t>
            </a:r>
            <a:endParaRPr lang="ko-KR" altLang="en-US" sz="2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75CAA6C7-EA0B-378A-F336-9BFCB8BC88B5}"/>
              </a:ext>
            </a:extLst>
          </p:cNvPr>
          <p:cNvSpPr txBox="1"/>
          <p:nvPr/>
        </p:nvSpPr>
        <p:spPr>
          <a:xfrm>
            <a:off x="698500" y="1244600"/>
            <a:ext cx="3784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현재 </a:t>
            </a:r>
            <a:r>
              <a:rPr lang="ko-KR" altLang="en-US" sz="4200" b="0" i="0" u="none" strike="noStrike" dirty="0" err="1">
                <a:solidFill>
                  <a:srgbClr val="0063BA"/>
                </a:solidFill>
                <a:ea typeface="Pretendard Bold"/>
              </a:rPr>
              <a:t>작업률</a:t>
            </a:r>
            <a:endParaRPr 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2CEDCAD-09E9-5A5E-31B5-7F9885FD00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743200"/>
            <a:ext cx="9691631" cy="69679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1C8E33-FADF-D346-49BE-813EB7EF6154}"/>
              </a:ext>
            </a:extLst>
          </p:cNvPr>
          <p:cNvSpPr txBox="1"/>
          <p:nvPr/>
        </p:nvSpPr>
        <p:spPr>
          <a:xfrm>
            <a:off x="8661883" y="9683010"/>
            <a:ext cx="964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18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51782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92149-97E5-AA29-2A23-910999E1F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E2AAF6D-7F31-9392-9C6F-36C5F6693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C9AD411F-F0D5-FCF7-3A3A-80424351E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224A056C-B49A-08A2-C60B-D82ADD93C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2E22B934-A94A-CB76-974E-3D040A9CE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EF61E88D-7784-9B5C-ABE1-1108DDD036E5}"/>
              </a:ext>
            </a:extLst>
          </p:cNvPr>
          <p:cNvSpPr txBox="1"/>
          <p:nvPr/>
        </p:nvSpPr>
        <p:spPr>
          <a:xfrm>
            <a:off x="698500" y="1244600"/>
            <a:ext cx="3784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dirty="0">
                <a:solidFill>
                  <a:srgbClr val="0063BA"/>
                </a:solidFill>
                <a:ea typeface="Pretendard Bold"/>
              </a:rPr>
              <a:t>질의 응답</a:t>
            </a:r>
            <a:endParaRPr 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3906B7-5579-E709-6FCD-5B8369E84750}"/>
              </a:ext>
            </a:extLst>
          </p:cNvPr>
          <p:cNvSpPr txBox="1"/>
          <p:nvPr/>
        </p:nvSpPr>
        <p:spPr>
          <a:xfrm>
            <a:off x="6477000" y="4076700"/>
            <a:ext cx="6248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/>
              <a:t>질의 응답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C8462B-C7A2-6FCA-6117-5FACC5770A5B}"/>
              </a:ext>
            </a:extLst>
          </p:cNvPr>
          <p:cNvSpPr txBox="1"/>
          <p:nvPr/>
        </p:nvSpPr>
        <p:spPr>
          <a:xfrm>
            <a:off x="8229600" y="5406868"/>
            <a:ext cx="137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Q&amp;A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4475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600" y="1651000"/>
            <a:ext cx="16637000" cy="127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346200" y="889000"/>
            <a:ext cx="17030700" cy="749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프로젝트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목차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63700" y="1906853"/>
            <a:ext cx="24765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1.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팀원</a:t>
            </a: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팀소개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63700" y="2641735"/>
            <a:ext cx="4559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2.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주제</a:t>
            </a: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소개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63700" y="3288764"/>
            <a:ext cx="4559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dirty="0">
                <a:solidFill>
                  <a:srgbClr val="0063BA"/>
                </a:solidFill>
                <a:latin typeface="Pretendard Bold"/>
              </a:rPr>
              <a:t>3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. </a:t>
            </a:r>
            <a:r>
              <a:rPr lang="ko-KR" sz="2800" b="0" i="0" u="none" strike="noStrike" dirty="0" err="1">
                <a:solidFill>
                  <a:srgbClr val="0063BA"/>
                </a:solidFill>
                <a:ea typeface="Pretendard Bold"/>
              </a:rPr>
              <a:t>유스케이스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다이어그</a:t>
            </a:r>
            <a:r>
              <a:rPr lang="ko-KR" altLang="en-US" sz="2800" b="0" i="0" u="none" strike="noStrike" dirty="0">
                <a:solidFill>
                  <a:srgbClr val="0063BA"/>
                </a:solidFill>
                <a:ea typeface="Pretendard Bold"/>
              </a:rPr>
              <a:t>램</a:t>
            </a:r>
            <a:endParaRPr lang="ko-KR" sz="28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670050" y="5409129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dirty="0">
                <a:solidFill>
                  <a:srgbClr val="0063BA"/>
                </a:solidFill>
                <a:latin typeface="Pretendard Bold"/>
              </a:rPr>
              <a:t>6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.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통신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제어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설계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63700" y="5777721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endParaRPr lang="ko-KR" sz="28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670050" y="6249791"/>
            <a:ext cx="4559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7.</a:t>
            </a:r>
            <a:r>
              <a:rPr lang="ko-KR" altLang="en-US" sz="2800" b="1" dirty="0">
                <a:solidFill>
                  <a:srgbClr val="0063BA"/>
                </a:solidFill>
                <a:latin typeface="Pretendard Bold"/>
              </a:rPr>
              <a:t>현재 작업 현황</a:t>
            </a:r>
            <a:endParaRPr lang="en-US" sz="2800" b="0" i="0" u="none" strike="noStrike" dirty="0">
              <a:solidFill>
                <a:srgbClr val="0063BA"/>
              </a:solidFill>
              <a:latin typeface="Pretendard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670050" y="6925353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16199"/>
              </a:lnSpc>
            </a:pPr>
            <a:r>
              <a:rPr lang="en-US" altLang="ko-KR" sz="2800" dirty="0">
                <a:solidFill>
                  <a:srgbClr val="0063BA"/>
                </a:solidFill>
                <a:latin typeface="Pretendard Bold"/>
              </a:rPr>
              <a:t>8. </a:t>
            </a:r>
            <a:r>
              <a:rPr lang="ko-KR" altLang="ko-KR" sz="2800" dirty="0">
                <a:solidFill>
                  <a:srgbClr val="0063BA"/>
                </a:solidFill>
                <a:ea typeface="Pretendard Bold"/>
              </a:rPr>
              <a:t>앞으로</a:t>
            </a:r>
            <a:r>
              <a:rPr lang="en-US" altLang="ko-KR" sz="2800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altLang="ko-KR" sz="2800" dirty="0">
                <a:solidFill>
                  <a:srgbClr val="0063BA"/>
                </a:solidFill>
                <a:ea typeface="Pretendard Bold"/>
              </a:rPr>
              <a:t>일정</a:t>
            </a:r>
          </a:p>
        </p:txBody>
      </p:sp>
      <p:sp>
        <p:nvSpPr>
          <p:cNvPr id="14" name="TextBox 9">
            <a:extLst>
              <a:ext uri="{FF2B5EF4-FFF2-40B4-BE49-F238E27FC236}">
                <a16:creationId xmlns:a16="http://schemas.microsoft.com/office/drawing/2014/main" id="{4A675911-65F7-05E2-5B63-EE83301CA145}"/>
              </a:ext>
            </a:extLst>
          </p:cNvPr>
          <p:cNvSpPr txBox="1"/>
          <p:nvPr/>
        </p:nvSpPr>
        <p:spPr>
          <a:xfrm>
            <a:off x="1657350" y="3937269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dirty="0">
                <a:solidFill>
                  <a:srgbClr val="0063BA"/>
                </a:solidFill>
                <a:latin typeface="Pretendard Bold"/>
              </a:rPr>
              <a:t>4</a:t>
            </a:r>
            <a:r>
              <a:rPr lang="en-US" sz="2800" b="0" i="0" u="none" strike="noStrike" dirty="0">
                <a:solidFill>
                  <a:srgbClr val="0063BA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rPr>
              <a:t>. </a:t>
            </a:r>
            <a:r>
              <a:rPr lang="ko-KR" altLang="en-US" sz="2800" dirty="0">
                <a:solidFill>
                  <a:srgbClr val="0063BA"/>
                </a:solidFill>
                <a:latin typeface="Noto Sans KR SemiBold" panose="020B0200000000000000" pitchFamily="50" charset="-127"/>
                <a:ea typeface="Noto Sans KR SemiBold" panose="020B0200000000000000" pitchFamily="50" charset="-127"/>
              </a:rPr>
              <a:t>아키텍처 설계</a:t>
            </a:r>
            <a:endParaRPr lang="ko-KR" sz="2800" b="0" i="0" u="none" strike="noStrike" dirty="0">
              <a:solidFill>
                <a:srgbClr val="0063BA"/>
              </a:solidFill>
              <a:latin typeface="Noto Sans KR SemiBold" panose="020B0200000000000000" pitchFamily="50" charset="-127"/>
              <a:ea typeface="Noto Sans KR SemiBold" panose="020B0200000000000000" pitchFamily="50" charset="-127"/>
            </a:endParaRP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1DA1BB06-4E32-1D2F-0627-2DA7DF579D9C}"/>
              </a:ext>
            </a:extLst>
          </p:cNvPr>
          <p:cNvSpPr txBox="1"/>
          <p:nvPr/>
        </p:nvSpPr>
        <p:spPr>
          <a:xfrm>
            <a:off x="1663700" y="4664691"/>
            <a:ext cx="4559300" cy="67147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5. </a:t>
            </a:r>
            <a:r>
              <a:rPr lang="ko-KR" altLang="en-US" sz="2800" b="0" i="0" u="none" strike="noStrike" dirty="0">
                <a:solidFill>
                  <a:srgbClr val="0063BA"/>
                </a:solidFill>
                <a:ea typeface="Pretendard Bold"/>
              </a:rPr>
              <a:t>클래스 설계</a:t>
            </a:r>
            <a:endParaRPr lang="ko-KR" sz="28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CA1502-8254-AD7E-8496-AA0DB7FEDA15}"/>
              </a:ext>
            </a:extLst>
          </p:cNvPr>
          <p:cNvSpPr txBox="1"/>
          <p:nvPr/>
        </p:nvSpPr>
        <p:spPr>
          <a:xfrm>
            <a:off x="8871916" y="9364017"/>
            <a:ext cx="404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2</a:t>
            </a:r>
            <a:endParaRPr lang="ko-KR" alt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89300" y="31623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백엔드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팀장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DB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9100" y="23368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김명훈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(2306008)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933700" y="45593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김수혁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(2306007)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89300" y="52197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프론트엔드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설계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팀장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테스트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시나리오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설계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933700" y="1244600"/>
            <a:ext cx="27305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팀원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소개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959100" y="67818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김태연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(2106117)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314700" y="74422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디자인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팀장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인터페이스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디자인 </a:t>
            </a:r>
            <a:r>
              <a:rPr lang="ko-KR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설계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E921D7-A629-018B-4E3F-94239F70E657}"/>
              </a:ext>
            </a:extLst>
          </p:cNvPr>
          <p:cNvSpPr txBox="1"/>
          <p:nvPr/>
        </p:nvSpPr>
        <p:spPr>
          <a:xfrm>
            <a:off x="9044333" y="9573567"/>
            <a:ext cx="404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</a:t>
            </a:r>
            <a:endParaRPr lang="ko-KR" alt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13200" y="40386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첫번째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문제점은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기능들이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어디에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위치해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있는지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찾는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것이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어렵다는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문제점이다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이를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다음과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같은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사항을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개선한다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314700" y="32766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 dirty="0">
                <a:solidFill>
                  <a:srgbClr val="0063BA"/>
                </a:solidFill>
                <a:ea typeface="Pretendard SemiBold"/>
              </a:rPr>
              <a:t>첫</a:t>
            </a:r>
            <a:r>
              <a:rPr lang="en-US" altLang="ko-KR" sz="2500" b="0" i="0" u="none" strike="noStrike" dirty="0">
                <a:solidFill>
                  <a:srgbClr val="0063BA"/>
                </a:solidFill>
                <a:ea typeface="Pretendard SemiBold"/>
              </a:rPr>
              <a:t> </a:t>
            </a:r>
            <a:r>
              <a:rPr lang="ko-KR" sz="2500" b="0" i="0" u="none" strike="noStrike" dirty="0">
                <a:solidFill>
                  <a:srgbClr val="0063BA"/>
                </a:solidFill>
                <a:ea typeface="Pretendard SemiBold"/>
              </a:rPr>
              <a:t>번째</a:t>
            </a:r>
            <a:r>
              <a:rPr lang="en-US" sz="2500" b="0" i="0" u="none" strike="noStrike" dirty="0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 dirty="0">
                <a:solidFill>
                  <a:srgbClr val="0063BA"/>
                </a:solidFill>
                <a:ea typeface="Pretendard SemiBold"/>
              </a:rPr>
              <a:t>문제점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14700" y="59309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두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번째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문제점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013200" y="66929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메신저의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부재로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학생들이나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교수들이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학사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관리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시스템서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소통할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창고인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메신저가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굉장히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빈약하다는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문제점</a:t>
            </a:r>
          </a:p>
          <a:p>
            <a:pPr lvl="0" algn="l">
              <a:lnSpc>
                <a:spcPct val="116199"/>
              </a:lnSpc>
            </a:pP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이를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다음과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같은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사항을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개선한다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주제소개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3300" y="2311400"/>
            <a:ext cx="163449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해당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프로젝트는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기존의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학사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관리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시스템에서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발생하는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문제점들을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개선하여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새로운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학사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관리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시스템을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개발하는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팀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프로젝트이다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622800" y="4826000"/>
            <a:ext cx="14338300" cy="774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주요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기능들은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포털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사이트에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중앙에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배치하여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쉽게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찾을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있게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중앙에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없는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기능들은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검색기능을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쉽게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찾을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있도록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724400" y="74803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단체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방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파일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업로드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등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다양한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갖춘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새로운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메신저를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개발한다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포털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사이트에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배치하여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자주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접하게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되어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사용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빈도가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증가할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것으로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기대한다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E97EB7-ACC1-30DA-CB1A-7205F0C082C4}"/>
              </a:ext>
            </a:extLst>
          </p:cNvPr>
          <p:cNvSpPr txBox="1"/>
          <p:nvPr/>
        </p:nvSpPr>
        <p:spPr>
          <a:xfrm>
            <a:off x="9044333" y="9416534"/>
            <a:ext cx="404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4</a:t>
            </a:r>
            <a:endParaRPr lang="ko-KR" alt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925830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개발환경</a:t>
            </a:r>
            <a:endParaRPr lang="en-US" alt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21" name="TextBox 5">
            <a:extLst>
              <a:ext uri="{FF2B5EF4-FFF2-40B4-BE49-F238E27FC236}">
                <a16:creationId xmlns:a16="http://schemas.microsoft.com/office/drawing/2014/main" id="{E56B07C9-7381-4DFB-BB1C-C3748F1247B3}"/>
              </a:ext>
            </a:extLst>
          </p:cNvPr>
          <p:cNvSpPr txBox="1"/>
          <p:nvPr/>
        </p:nvSpPr>
        <p:spPr>
          <a:xfrm>
            <a:off x="1560443" y="2518189"/>
            <a:ext cx="143383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280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최신 트렌드에 맞는 언어 및 프레임워크 </a:t>
            </a:r>
            <a:endParaRPr lang="en-US" altLang="ko-KR" sz="2800" i="0" u="none" strike="noStrike" dirty="0">
              <a:solidFill>
                <a:srgbClr val="000000"/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41638EE9-6056-4201-9A54-C18562CF9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271354"/>
            <a:ext cx="1023620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특징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 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간편한 파일 기반 라우팅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 React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생태계 활용 가능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클라우드</a:t>
            </a: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, CI/CD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등 배포 환경 연동이 간단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24" name="TextBox 4">
            <a:extLst>
              <a:ext uri="{FF2B5EF4-FFF2-40B4-BE49-F238E27FC236}">
                <a16:creationId xmlns:a16="http://schemas.microsoft.com/office/drawing/2014/main" id="{92450074-B680-40D6-9655-DE5F078A2294}"/>
              </a:ext>
            </a:extLst>
          </p:cNvPr>
          <p:cNvSpPr txBox="1"/>
          <p:nvPr/>
        </p:nvSpPr>
        <p:spPr>
          <a:xfrm>
            <a:off x="838200" y="19939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3600" dirty="0">
                <a:solidFill>
                  <a:srgbClr val="0063BA"/>
                </a:solidFill>
                <a:ea typeface="Pretendard SemiBold"/>
              </a:rPr>
              <a:t>NEXT.JS</a:t>
            </a:r>
            <a:endParaRPr lang="ko-KR" sz="36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70DDE3-2903-A5B7-059E-55958F7AC5F1}"/>
              </a:ext>
            </a:extLst>
          </p:cNvPr>
          <p:cNvSpPr txBox="1"/>
          <p:nvPr/>
        </p:nvSpPr>
        <p:spPr>
          <a:xfrm>
            <a:off x="9044333" y="9416534"/>
            <a:ext cx="404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5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05994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98500" y="1244600"/>
            <a:ext cx="7340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메인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인터페이스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(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프로토타입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C63BFDC-3A7E-5D75-EB54-68F278543E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993900"/>
            <a:ext cx="15135766" cy="73718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DEA0C4B-3B05-31C3-F833-BF094D319A18}"/>
              </a:ext>
            </a:extLst>
          </p:cNvPr>
          <p:cNvSpPr txBox="1"/>
          <p:nvPr/>
        </p:nvSpPr>
        <p:spPr>
          <a:xfrm>
            <a:off x="8941766" y="9416534"/>
            <a:ext cx="404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6</a:t>
            </a:r>
            <a:endParaRPr lang="ko-KR" alt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A6217-1C4D-4B4F-60DD-899DC3477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2524F3F-CB88-4D74-7F19-C4D8289BD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75D16FF5-A54A-0E67-E8C5-4B6686997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C0E5FC41-6D92-5FDD-62F9-2B3C8357BD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4F8473E1-A60F-1B43-D060-AD2F2B865A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7" name="TextBox 7">
            <a:extLst>
              <a:ext uri="{FF2B5EF4-FFF2-40B4-BE49-F238E27FC236}">
                <a16:creationId xmlns:a16="http://schemas.microsoft.com/office/drawing/2014/main" id="{4076D71F-6467-791E-2440-8C7F22097A9A}"/>
              </a:ext>
            </a:extLst>
          </p:cNvPr>
          <p:cNvSpPr txBox="1"/>
          <p:nvPr/>
        </p:nvSpPr>
        <p:spPr>
          <a:xfrm>
            <a:off x="698500" y="1244600"/>
            <a:ext cx="59944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 dirty="0" err="1">
                <a:solidFill>
                  <a:srgbClr val="0063BA"/>
                </a:solidFill>
                <a:ea typeface="Pretendard Bold"/>
              </a:rPr>
              <a:t>유스케이</a:t>
            </a:r>
            <a:r>
              <a:rPr lang="ko-KR" altLang="en-US" sz="4200" b="0" i="0" u="none" strike="noStrike" dirty="0" err="1">
                <a:solidFill>
                  <a:srgbClr val="0063BA"/>
                </a:solidFill>
                <a:ea typeface="Pretendard Bold"/>
              </a:rPr>
              <a:t>스</a:t>
            </a:r>
            <a:r>
              <a:rPr lang="en-US" sz="42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 dirty="0">
                <a:solidFill>
                  <a:srgbClr val="0063BA"/>
                </a:solidFill>
                <a:ea typeface="Pretendard Bold"/>
              </a:rPr>
              <a:t>다이어그램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63FE74-3087-5EFD-B8D3-C14F49592C89}"/>
              </a:ext>
            </a:extLst>
          </p:cNvPr>
          <p:cNvSpPr txBox="1"/>
          <p:nvPr/>
        </p:nvSpPr>
        <p:spPr>
          <a:xfrm>
            <a:off x="9044333" y="9576949"/>
            <a:ext cx="404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7</a:t>
            </a:r>
            <a:endParaRPr lang="ko-KR" altLang="en-US" sz="24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4AF07B3-D901-F1F2-BA90-3287464803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993900"/>
            <a:ext cx="10972800" cy="7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04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E6B84A84-4AB1-FEC6-0358-9506907D9FD4}"/>
              </a:ext>
            </a:extLst>
          </p:cNvPr>
          <p:cNvSpPr txBox="1"/>
          <p:nvPr/>
        </p:nvSpPr>
        <p:spPr>
          <a:xfrm>
            <a:off x="698500" y="1244600"/>
            <a:ext cx="7340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아키텍처 설계</a:t>
            </a:r>
            <a:endParaRPr lang="en-US" sz="4200" b="0" i="0" u="none" strike="noStrike" dirty="0">
              <a:solidFill>
                <a:srgbClr val="0063BA"/>
              </a:solidFill>
              <a:latin typeface="Pretendard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7E02A99-37A4-1BDA-D219-E0A762F913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1995557"/>
            <a:ext cx="13944600" cy="76377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BC8929-F977-82ED-24C8-3FFAF58444B2}"/>
              </a:ext>
            </a:extLst>
          </p:cNvPr>
          <p:cNvSpPr txBox="1"/>
          <p:nvPr/>
        </p:nvSpPr>
        <p:spPr>
          <a:xfrm>
            <a:off x="9044333" y="9576949"/>
            <a:ext cx="404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8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3385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98500" y="1244600"/>
            <a:ext cx="7340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클래스 설계</a:t>
            </a:r>
            <a:endParaRPr lang="en-US" sz="4200" b="0" i="0" u="none" strike="noStrike" dirty="0">
              <a:solidFill>
                <a:srgbClr val="0063BA"/>
              </a:solidFill>
              <a:latin typeface="Pretendard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A8E262E-2148-BE3D-D735-BE5679D2D9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019300"/>
            <a:ext cx="12898650" cy="74019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B1819F-9927-B296-1536-71EE7DEEF5D9}"/>
              </a:ext>
            </a:extLst>
          </p:cNvPr>
          <p:cNvSpPr txBox="1"/>
          <p:nvPr/>
        </p:nvSpPr>
        <p:spPr>
          <a:xfrm>
            <a:off x="9044333" y="9576949"/>
            <a:ext cx="404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9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01698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449</Words>
  <Application>Microsoft Office PowerPoint</Application>
  <PresentationFormat>사용자 지정</PresentationFormat>
  <Paragraphs>121</Paragraphs>
  <Slides>19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9" baseType="lpstr">
      <vt:lpstr>Noto Sans KR SemiBold</vt:lpstr>
      <vt:lpstr>Pretendard Medium</vt:lpstr>
      <vt:lpstr>맑은 고딕</vt:lpstr>
      <vt:lpstr>Noto Sans KR</vt:lpstr>
      <vt:lpstr>Pretendard Bold</vt:lpstr>
      <vt:lpstr>Arial</vt:lpstr>
      <vt:lpstr>Pretendard SemiBold</vt:lpstr>
      <vt:lpstr>Pretendard Regular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A</cp:lastModifiedBy>
  <cp:revision>63</cp:revision>
  <dcterms:created xsi:type="dcterms:W3CDTF">2006-08-16T00:00:00Z</dcterms:created>
  <dcterms:modified xsi:type="dcterms:W3CDTF">2025-10-12T02:55:08Z</dcterms:modified>
</cp:coreProperties>
</file>

<file path=docProps/thumbnail.jpeg>
</file>